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74" r:id="rId4"/>
    <p:sldId id="258" r:id="rId5"/>
    <p:sldId id="262" r:id="rId6"/>
    <p:sldId id="261" r:id="rId7"/>
    <p:sldId id="263" r:id="rId8"/>
    <p:sldId id="27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69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193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E2AF-B6E2-4C4D-B97C-C86F2E6BB3E3}" type="datetimeFigureOut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4BA0B-6A77-4157-8620-696433E7D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E2AF-B6E2-4C4D-B97C-C86F2E6BB3E3}" type="datetimeFigureOut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4BA0B-6A77-4157-8620-696433E7D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E2AF-B6E2-4C4D-B97C-C86F2E6BB3E3}" type="datetimeFigureOut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4BA0B-6A77-4157-8620-696433E7D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E2AF-B6E2-4C4D-B97C-C86F2E6BB3E3}" type="datetimeFigureOut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4BA0B-6A77-4157-8620-696433E7D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E2AF-B6E2-4C4D-B97C-C86F2E6BB3E3}" type="datetimeFigureOut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4BA0B-6A77-4157-8620-696433E7D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E2AF-B6E2-4C4D-B97C-C86F2E6BB3E3}" type="datetimeFigureOut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4BA0B-6A77-4157-8620-696433E7D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E2AF-B6E2-4C4D-B97C-C86F2E6BB3E3}" type="datetimeFigureOut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4BA0B-6A77-4157-8620-696433E7D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E2AF-B6E2-4C4D-B97C-C86F2E6BB3E3}" type="datetimeFigureOut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4BA0B-6A77-4157-8620-696433E7D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E2AF-B6E2-4C4D-B97C-C86F2E6BB3E3}" type="datetimeFigureOut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4BA0B-6A77-4157-8620-696433E7D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E2AF-B6E2-4C4D-B97C-C86F2E6BB3E3}" type="datetimeFigureOut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4BA0B-6A77-4157-8620-696433E7D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E2AF-B6E2-4C4D-B97C-C86F2E6BB3E3}" type="datetimeFigureOut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4BA0B-6A77-4157-8620-696433E7D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8E2AF-B6E2-4C4D-B97C-C86F2E6BB3E3}" type="datetimeFigureOut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4BA0B-6A77-4157-8620-696433E7D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webdispecink.cz/cz/reference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10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6286520"/>
            <a:ext cx="9144000" cy="571480"/>
          </a:xfrm>
        </p:spPr>
        <p:txBody>
          <a:bodyPr anchor="b">
            <a:normAutofit lnSpcReduction="10000"/>
          </a:bodyPr>
          <a:lstStyle/>
          <a:p>
            <a:r>
              <a:rPr lang="cs-CZ" spc="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www.</a:t>
            </a:r>
            <a:r>
              <a:rPr lang="cs-CZ" spc="6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webdispecink.cz</a:t>
            </a:r>
            <a:endParaRPr lang="cs-CZ" spc="6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2426777"/>
            <a:ext cx="9144000" cy="1502289"/>
          </a:xfrm>
          <a:prstGeom prst="rect">
            <a:avLst/>
          </a:prstGeom>
          <a:solidFill>
            <a:srgbClr val="EB690B"/>
          </a:solidFill>
        </p:spPr>
        <p:txBody>
          <a:bodyPr wrap="square" tIns="180000" bIns="180000" rtlCol="0" anchor="ctr">
            <a:spAutoFit/>
          </a:bodyPr>
          <a:lstStyle/>
          <a:p>
            <a:pPr algn="ctr"/>
            <a:r>
              <a:rPr lang="cs-CZ" sz="3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KOMPLEXNÍ SYSTÉM PRO SLEDOVÁNÍ A ŘÍZENÍ AUTOPARKU </a:t>
            </a:r>
            <a:endParaRPr lang="cs-CZ" sz="3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Obrázek 5" descr="LOGO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8992" y="785794"/>
            <a:ext cx="2427838" cy="1246180"/>
          </a:xfrm>
          <a:prstGeom prst="rect">
            <a:avLst/>
          </a:prstGeom>
        </p:spPr>
      </p:pic>
    </p:spTree>
  </p:cSld>
  <p:clrMapOvr>
    <a:masterClrMapping/>
  </p:clrMapOvr>
  <p:transition advTm="7235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BCG_PAGE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85794"/>
            <a:ext cx="9144000" cy="6072206"/>
          </a:xfrm>
          <a:prstGeom prst="rect">
            <a:avLst/>
          </a:prstGeom>
        </p:spPr>
      </p:pic>
      <p:pic>
        <p:nvPicPr>
          <p:cNvPr id="5" name="Obrázek 4" descr="BCG_PAGE_ORANGE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3999" cy="785793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0" y="28572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CO PŘINÁŠÍ WEBDISPEČINK</a:t>
            </a:r>
            <a:endParaRPr lang="cs-CZ" sz="3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11464" y="6488668"/>
            <a:ext cx="3921072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pc="3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www.</a:t>
            </a:r>
            <a:r>
              <a:rPr lang="cs-CZ" spc="3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webdispecink.cz</a:t>
            </a:r>
            <a:endParaRPr lang="cs-CZ" spc="3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3729" y="1142984"/>
            <a:ext cx="8685104" cy="5840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09600" indent="-609600">
              <a:lnSpc>
                <a:spcPct val="120000"/>
              </a:lnSpc>
              <a:buClr>
                <a:srgbClr val="EB690B"/>
              </a:buClr>
              <a:buFontTx/>
              <a:buAutoNum type="arabicPeriod"/>
              <a:defRPr/>
            </a:pP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Úsporu nákladů za černé jízdy 10-30%</a:t>
            </a:r>
          </a:p>
          <a:p>
            <a:pPr marL="609600" indent="-609600">
              <a:lnSpc>
                <a:spcPct val="120000"/>
              </a:lnSpc>
              <a:buClr>
                <a:srgbClr val="EB690B"/>
              </a:buClr>
              <a:buFontTx/>
              <a:buAutoNum type="arabicPeriod"/>
              <a:defRPr/>
            </a:pP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Úsporu nákladů na PHM</a:t>
            </a:r>
          </a:p>
          <a:p>
            <a:pPr marL="609600" indent="-609600">
              <a:lnSpc>
                <a:spcPct val="120000"/>
              </a:lnSpc>
              <a:buClr>
                <a:srgbClr val="EB690B"/>
              </a:buClr>
              <a:buFontTx/>
              <a:buAutoNum type="arabicPeriod"/>
              <a:defRPr/>
            </a:pP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Úsporu za administrativní práci</a:t>
            </a:r>
          </a:p>
          <a:p>
            <a:pPr marL="609600" indent="-609600">
              <a:lnSpc>
                <a:spcPct val="120000"/>
              </a:lnSpc>
              <a:buClr>
                <a:srgbClr val="EB690B"/>
              </a:buClr>
              <a:buFontTx/>
              <a:buAutoNum type="arabicPeriod"/>
              <a:defRPr/>
            </a:pP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Úsporu díky efektivnějšímu využití vozového parku. </a:t>
            </a:r>
          </a:p>
          <a:p>
            <a:pPr marL="609600" indent="-609600">
              <a:lnSpc>
                <a:spcPct val="120000"/>
              </a:lnSpc>
              <a:buClr>
                <a:srgbClr val="EB690B"/>
              </a:buClr>
              <a:buFontTx/>
              <a:buAutoNum type="arabicPeriod"/>
              <a:defRPr/>
            </a:pP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Úsporu na havarijním pojištění vozidel</a:t>
            </a:r>
          </a:p>
          <a:p>
            <a:pPr marL="609600" indent="-609600">
              <a:lnSpc>
                <a:spcPct val="120000"/>
              </a:lnSpc>
              <a:buClr>
                <a:srgbClr val="EB690B"/>
              </a:buClr>
              <a:buFontTx/>
              <a:buAutoNum type="arabicPeriod"/>
              <a:defRPr/>
            </a:pP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Úsporu na komunikaci s řidičem</a:t>
            </a:r>
          </a:p>
          <a:p>
            <a:pPr marL="609600" indent="-609600">
              <a:lnSpc>
                <a:spcPct val="120000"/>
              </a:lnSpc>
              <a:buClr>
                <a:srgbClr val="EB690B"/>
              </a:buClr>
              <a:buFontTx/>
              <a:buAutoNum type="arabicPeriod"/>
              <a:defRPr/>
            </a:pP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Možnost dohledání zcizeného vozidla</a:t>
            </a:r>
          </a:p>
          <a:p>
            <a:pPr marL="609600" indent="-609600">
              <a:lnSpc>
                <a:spcPct val="120000"/>
              </a:lnSpc>
              <a:buClr>
                <a:srgbClr val="EB690B"/>
              </a:buClr>
              <a:buFontTx/>
              <a:buAutoNum type="arabicPeriod"/>
              <a:defRPr/>
            </a:pP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další (odhalení pirátů silnic, pozdních příchodů, nenavštívení vykázaných obchodních partnerů, …)</a:t>
            </a:r>
          </a:p>
          <a:p>
            <a:pPr>
              <a:lnSpc>
                <a:spcPts val="4500"/>
              </a:lnSpc>
              <a:buFont typeface="Arial" pitchFamily="34" charset="0"/>
              <a:buChar char="•"/>
            </a:pPr>
            <a:endParaRPr lang="cs-CZ" sz="2800" dirty="0" smtClean="0">
              <a:solidFill>
                <a:srgbClr val="EB690B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advTm="3047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BCG_PAGE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85794"/>
            <a:ext cx="9144000" cy="6072206"/>
          </a:xfrm>
          <a:prstGeom prst="rect">
            <a:avLst/>
          </a:prstGeom>
        </p:spPr>
      </p:pic>
      <p:pic>
        <p:nvPicPr>
          <p:cNvPr id="5" name="Obrázek 4" descr="BCG_PAGE_ORANGE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3999" cy="785793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0" y="285728"/>
            <a:ext cx="914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SCHÉMA</a:t>
            </a:r>
            <a:r>
              <a:rPr lang="cs-CZ" sz="30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3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SYSTÉMU</a:t>
            </a:r>
            <a:endParaRPr lang="cs-CZ" sz="3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11464" y="6488668"/>
            <a:ext cx="3921072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pc="3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www.</a:t>
            </a:r>
            <a:r>
              <a:rPr lang="cs-CZ" spc="3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webdispecink.cz</a:t>
            </a:r>
            <a:endParaRPr lang="cs-CZ" spc="3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9" name="Obrázek 8" descr="pic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1785926"/>
            <a:ext cx="5232400" cy="3505200"/>
          </a:xfrm>
          <a:prstGeom prst="rect">
            <a:avLst/>
          </a:prstGeom>
        </p:spPr>
      </p:pic>
      <p:sp>
        <p:nvSpPr>
          <p:cNvPr id="11" name="Obdélník 10"/>
          <p:cNvSpPr/>
          <p:nvPr/>
        </p:nvSpPr>
        <p:spPr>
          <a:xfrm>
            <a:off x="5643570" y="1785926"/>
            <a:ext cx="3071834" cy="3500462"/>
          </a:xfrm>
          <a:prstGeom prst="rect">
            <a:avLst/>
          </a:prstGeom>
          <a:solidFill>
            <a:srgbClr val="EB69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5643570" y="1857364"/>
            <a:ext cx="307183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Veškeré informace jsou  přenášeny přes centrální server služby </a:t>
            </a:r>
            <a:r>
              <a:rPr lang="cs-CZ" sz="14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WEBDISPEČINK</a:t>
            </a:r>
          </a:p>
          <a:p>
            <a:pPr marL="228600" indent="-228600">
              <a:buFont typeface="+mj-lt"/>
              <a:buAutoNum type="arabicPeriod"/>
            </a:pP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Informace o aktuální poloze jsou společně s dalšími údaji z vozidla odesílány do sítě mobilního operátora.</a:t>
            </a:r>
          </a:p>
          <a:p>
            <a:pPr marL="228600" indent="-228600">
              <a:buFont typeface="+mj-lt"/>
              <a:buAutoNum type="arabicPeriod"/>
            </a:pP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Veškeré informace jsou přenášeny přes centrální server služby </a:t>
            </a:r>
            <a:r>
              <a:rPr lang="cs-CZ" sz="14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WEBDISPEČINK.</a:t>
            </a:r>
          </a:p>
          <a:p>
            <a:pPr marL="228600" indent="-228600">
              <a:buFont typeface="+mj-lt"/>
              <a:buAutoNum type="arabicPeriod"/>
            </a:pP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Uživatel na svém počítači nebo mobilním telefonu může on-line sledovat veškeré informace na centrálním serveru a komunikovat </a:t>
            </a:r>
            <a:b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</a:b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 vozidlem.</a:t>
            </a:r>
            <a:endParaRPr lang="cs-CZ" sz="14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advTm="1825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BCG_PAGE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85794"/>
            <a:ext cx="9144000" cy="6072206"/>
          </a:xfrm>
          <a:prstGeom prst="rect">
            <a:avLst/>
          </a:prstGeom>
        </p:spPr>
      </p:pic>
      <p:pic>
        <p:nvPicPr>
          <p:cNvPr id="5" name="Obrázek 4" descr="BCG_PAGE_ORANGE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3999" cy="785793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0" y="28572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VÝHODY ŘEŠENÍ </a:t>
            </a:r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WEBDISPEČINK</a:t>
            </a:r>
            <a:endParaRPr lang="cs-CZ" sz="3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11464" y="6488668"/>
            <a:ext cx="3921072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pc="3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www.</a:t>
            </a:r>
            <a:r>
              <a:rPr lang="cs-CZ" spc="3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webdispecink.cz</a:t>
            </a:r>
            <a:endParaRPr lang="cs-CZ" spc="3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14348" y="1142984"/>
            <a:ext cx="7643866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600" dirty="0" smtClean="0">
                <a:solidFill>
                  <a:srgbClr val="EB690B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nulové náklady na SW a HW vybavení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600" dirty="0" smtClean="0">
                <a:solidFill>
                  <a:srgbClr val="EB690B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přístup odkudkoliv  (Internet)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600" dirty="0" smtClean="0">
                <a:solidFill>
                  <a:srgbClr val="EB690B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aplikace 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v 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„chytrých“ telefonech a </a:t>
            </a:r>
            <a:r>
              <a:rPr lang="cs-CZ" sz="26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tabletech</a:t>
            </a:r>
            <a:endParaRPr lang="cs-CZ" sz="26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600" dirty="0" smtClean="0">
                <a:solidFill>
                  <a:srgbClr val="EB690B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automatická aktualizace software i map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600" dirty="0" smtClean="0">
                <a:solidFill>
                  <a:srgbClr val="EB690B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různé jazykové mutace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600" dirty="0" smtClean="0">
                <a:solidFill>
                  <a:srgbClr val="EB690B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neomezený počet uživatelů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600" dirty="0" smtClean="0">
                <a:solidFill>
                  <a:srgbClr val="EB690B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možnost individuálního nastavení aplikace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600" dirty="0" smtClean="0">
                <a:solidFill>
                  <a:srgbClr val="EB690B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aplikace 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obvykle 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ušetří </a:t>
            </a:r>
            <a:r>
              <a:rPr lang="cs-CZ" sz="26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10-30% </a:t>
            </a:r>
            <a:r>
              <a:rPr lang="cs-CZ" sz="26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nákladů – viz. </a:t>
            </a:r>
            <a:r>
              <a:rPr lang="cs-CZ" sz="2600" dirty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4"/>
              </a:rPr>
              <a:t>www.webdispecink.cz/cz/reference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4"/>
              </a:rPr>
              <a:t>/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</a:t>
            </a:r>
            <a:endParaRPr lang="cs-CZ" sz="26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advTm="16875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BCG_PAGE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85794"/>
            <a:ext cx="9144000" cy="6072206"/>
          </a:xfrm>
          <a:prstGeom prst="rect">
            <a:avLst/>
          </a:prstGeom>
        </p:spPr>
      </p:pic>
      <p:pic>
        <p:nvPicPr>
          <p:cNvPr id="5" name="Obrázek 4" descr="BCG_PAGE_ORANGE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3999" cy="785793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0" y="28572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WEBDISPEČINK – ukázka prostředí</a:t>
            </a:r>
            <a:endParaRPr lang="cs-CZ" sz="3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11464" y="6488668"/>
            <a:ext cx="3921072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pc="3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www.</a:t>
            </a:r>
            <a:r>
              <a:rPr lang="cs-CZ" spc="3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webdispecink.cz</a:t>
            </a:r>
            <a:endParaRPr lang="cs-CZ" spc="3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4" y="1231866"/>
            <a:ext cx="8913006" cy="5006769"/>
          </a:xfrm>
          <a:prstGeom prst="rect">
            <a:avLst/>
          </a:prstGeom>
        </p:spPr>
      </p:pic>
    </p:spTree>
  </p:cSld>
  <p:clrMapOvr>
    <a:masterClrMapping/>
  </p:clrMapOvr>
  <p:transition advTm="5797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BCG_PAGE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85794"/>
            <a:ext cx="9144000" cy="6072206"/>
          </a:xfrm>
          <a:prstGeom prst="rect">
            <a:avLst/>
          </a:prstGeom>
        </p:spPr>
      </p:pic>
      <p:pic>
        <p:nvPicPr>
          <p:cNvPr id="5" name="Obrázek 4" descr="BCG_PAGE_ORANGE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3999" cy="785793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0" y="28572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VLASTNOSTI </a:t>
            </a:r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WEBDISPEČINKU</a:t>
            </a:r>
            <a:endParaRPr lang="cs-CZ" sz="3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11464" y="6488668"/>
            <a:ext cx="3921072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pc="3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www.</a:t>
            </a:r>
            <a:r>
              <a:rPr lang="cs-CZ" spc="3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webdispecink.cz</a:t>
            </a:r>
            <a:endParaRPr lang="cs-CZ" spc="3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3729" y="836712"/>
            <a:ext cx="8685104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200"/>
              </a:lnSpc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EB690B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elektronická kniha jízd a on-line sledování vozidel</a:t>
            </a:r>
          </a:p>
          <a:p>
            <a:pPr>
              <a:lnSpc>
                <a:spcPts val="5200"/>
              </a:lnSpc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EB690B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licencované mapové podklady </a:t>
            </a:r>
            <a:r>
              <a:rPr lang="cs-CZ" sz="28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Google</a:t>
            </a:r>
            <a:endParaRPr lang="cs-CZ" sz="28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ts val="5200"/>
              </a:lnSpc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EB690B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statistika dat – vozidla, řidiči, rychlosti, PHM,…</a:t>
            </a:r>
          </a:p>
          <a:p>
            <a:pPr>
              <a:lnSpc>
                <a:spcPts val="5200"/>
              </a:lnSpc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EB690B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kontrola stylu jízdy řidiče </a:t>
            </a:r>
          </a:p>
          <a:p>
            <a:pPr>
              <a:lnSpc>
                <a:spcPts val="5200"/>
              </a:lnSpc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EB690B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automatické odesílaní reportů na mail</a:t>
            </a:r>
          </a:p>
          <a:p>
            <a:pPr>
              <a:lnSpc>
                <a:spcPts val="5200"/>
              </a:lnSpc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EB690B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úkoly (hlídání termínů servisní prohlídky, STK)</a:t>
            </a:r>
          </a:p>
          <a:p>
            <a:pPr>
              <a:lnSpc>
                <a:spcPts val="5200"/>
              </a:lnSpc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EB690B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výpočet cestovních náhrad a diet</a:t>
            </a:r>
          </a:p>
          <a:p>
            <a:pPr>
              <a:lnSpc>
                <a:spcPts val="5200"/>
              </a:lnSpc>
              <a:buClr>
                <a:srgbClr val="EB690B"/>
              </a:buClr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API rozhraní pro připojení informačních systémů</a:t>
            </a:r>
          </a:p>
          <a:p>
            <a:pPr>
              <a:lnSpc>
                <a:spcPts val="5200"/>
              </a:lnSpc>
            </a:pPr>
            <a:endParaRPr lang="cs-CZ" sz="28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advTm="11828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BCG_PAGE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85794"/>
            <a:ext cx="9144000" cy="6072206"/>
          </a:xfrm>
          <a:prstGeom prst="rect">
            <a:avLst/>
          </a:prstGeom>
        </p:spPr>
      </p:pic>
      <p:pic>
        <p:nvPicPr>
          <p:cNvPr id="5" name="Obrázek 4" descr="BCG_PAGE_ORANGE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3999" cy="785793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0" y="28572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MOBILNÍ APLIKACE – </a:t>
            </a:r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WD MOBILE</a:t>
            </a:r>
            <a:endParaRPr lang="cs-CZ" sz="3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11464" y="6488668"/>
            <a:ext cx="3921072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pc="3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www.</a:t>
            </a:r>
            <a:r>
              <a:rPr lang="cs-CZ" spc="3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webdispecink.cz</a:t>
            </a:r>
            <a:endParaRPr lang="cs-CZ" spc="3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980728"/>
            <a:ext cx="8892480" cy="2503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700"/>
              </a:lnSpc>
              <a:buFont typeface="Arial" pitchFamily="34" charset="0"/>
              <a:buChar char="•"/>
            </a:pPr>
            <a:r>
              <a:rPr lang="cs-CZ" sz="2600" dirty="0" smtClean="0">
                <a:solidFill>
                  <a:srgbClr val="EB690B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WEBDISPEČINK v mobilu i 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tabletu (</a:t>
            </a:r>
            <a:r>
              <a:rPr lang="cs-CZ" sz="26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iOS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, Android, </a:t>
            </a:r>
            <a:r>
              <a:rPr lang="cs-CZ" sz="26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Win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)</a:t>
            </a:r>
            <a:endParaRPr lang="cs-CZ" sz="26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ts val="4700"/>
              </a:lnSpc>
              <a:buFont typeface="Arial" pitchFamily="34" charset="0"/>
              <a:buChar char="•"/>
            </a:pPr>
            <a:r>
              <a:rPr lang="cs-CZ" sz="2600" dirty="0" smtClean="0">
                <a:solidFill>
                  <a:srgbClr val="EB690B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aktuální poloha, kniha jízd, statistiky,</a:t>
            </a:r>
            <a:r>
              <a:rPr lang="cs-CZ" sz="2600" dirty="0" smtClean="0">
                <a:solidFill>
                  <a:srgbClr val="EB690B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stav vozidla, náklady, upozornění, navigace k 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vozidlu, editace jízd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, </a:t>
            </a:r>
            <a:r>
              <a:rPr lang="cs-CZ" sz="2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zadávání nákladů, …</a:t>
            </a:r>
            <a:endParaRPr lang="cs-CZ" sz="26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0" name="Picture 4" descr="3 z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951" y="3327932"/>
            <a:ext cx="1829911" cy="304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4 z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464" y="3327932"/>
            <a:ext cx="1829911" cy="304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6 z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372" y="3331323"/>
            <a:ext cx="1827875" cy="3044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1 z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33" y="3327948"/>
            <a:ext cx="1829902" cy="3047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31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dnadpis 2"/>
          <p:cNvSpPr txBox="1">
            <a:spLocks/>
          </p:cNvSpPr>
          <p:nvPr/>
        </p:nvSpPr>
        <p:spPr>
          <a:xfrm>
            <a:off x="0" y="6286520"/>
            <a:ext cx="9144000" cy="57148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0" i="0" u="none" strike="noStrike" kern="1200" cap="none" spc="60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www.</a:t>
            </a:r>
            <a:r>
              <a:rPr kumimoji="0" lang="cs-CZ" sz="3200" b="0" i="0" u="none" strike="noStrike" kern="1200" cap="none" spc="60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webdispecink.cz</a:t>
            </a:r>
            <a:endParaRPr kumimoji="0" lang="cs-CZ" sz="3200" b="0" i="0" u="none" strike="noStrike" kern="1200" cap="none" spc="60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0" y="2934823"/>
            <a:ext cx="9144000" cy="1502289"/>
          </a:xfrm>
          <a:prstGeom prst="rect">
            <a:avLst/>
          </a:prstGeom>
          <a:solidFill>
            <a:srgbClr val="EB690B"/>
          </a:solidFill>
        </p:spPr>
        <p:txBody>
          <a:bodyPr wrap="square" tIns="180000" bIns="180000" rtlCol="0" anchor="ctr">
            <a:spAutoFit/>
          </a:bodyPr>
          <a:lstStyle/>
          <a:p>
            <a:pPr algn="ctr"/>
            <a:r>
              <a:rPr lang="cs-CZ" sz="3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Šetřete čas i peníze</a:t>
            </a:r>
          </a:p>
          <a:p>
            <a:pPr algn="ctr"/>
            <a:r>
              <a:rPr lang="cs-CZ" sz="3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Pořiďte si WEBDISPEČINK</a:t>
            </a:r>
          </a:p>
        </p:txBody>
      </p:sp>
      <p:pic>
        <p:nvPicPr>
          <p:cNvPr id="11" name="Obrázek 10" descr="LOGO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8992" y="958684"/>
            <a:ext cx="2427838" cy="1246180"/>
          </a:xfrm>
          <a:prstGeom prst="rect">
            <a:avLst/>
          </a:prstGeom>
        </p:spPr>
      </p:pic>
    </p:spTree>
  </p:cSld>
  <p:clrMapOvr>
    <a:masterClrMapping/>
  </p:clrMapOvr>
  <p:transition advTm="336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299</Words>
  <Application>Microsoft Office PowerPoint</Application>
  <PresentationFormat>Předvádění na obrazovce (4:3)</PresentationFormat>
  <Paragraphs>47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Calibri</vt:lpstr>
      <vt:lpstr>Tahoma</vt:lpstr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Noway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Dalibor Zverbík</dc:creator>
  <cp:lastModifiedBy>Petr Ptáček</cp:lastModifiedBy>
  <cp:revision>41</cp:revision>
  <dcterms:created xsi:type="dcterms:W3CDTF">2012-05-14T07:32:37Z</dcterms:created>
  <dcterms:modified xsi:type="dcterms:W3CDTF">2015-10-05T08:42:43Z</dcterms:modified>
</cp:coreProperties>
</file>